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65" r:id="rId7"/>
    <p:sldId id="266" r:id="rId8"/>
    <p:sldId id="260" r:id="rId9"/>
    <p:sldId id="257" r:id="rId10"/>
    <p:sldId id="263" r:id="rId11"/>
    <p:sldId id="264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2252" userDrawn="1">
          <p15:clr>
            <a:srgbClr val="A4A3A4"/>
          </p15:clr>
        </p15:guide>
        <p15:guide id="3" pos="5110" userDrawn="1">
          <p15:clr>
            <a:srgbClr val="A4A3A4"/>
          </p15:clr>
        </p15:guide>
        <p15:guide id="4" orient="horz" pos="3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40" y="252"/>
      </p:cViewPr>
      <p:guideLst>
        <p:guide orient="horz" pos="1344"/>
        <p:guide pos="2252"/>
        <p:guide pos="5110"/>
        <p:guide orient="horz" pos="3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33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FDDB-6EB0-4332-AAA3-3D0829D104FD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13343-76B9-4A65-A6A5-7C697E16C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90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builds – In line with CMHC co investment  As much as 20% higher cost both soft and hard costs with Housing affordability targets that are between 50% of market and 20% - or 80-% AMR to under 50% AMR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ODSP rates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Frankfort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Tansley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13343-76B9-4A65-A6A5-7C697E16C7C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 and maintenance – We should be able to access at least 20% of the supportive housing maintenance investments but we are often excluded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solar plus – Business can get credits, we can’t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Repairs and maintenance Programs and application – Province to City , cities rarely fund sector repairs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13343-76B9-4A65-A6A5-7C697E16C7C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976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EA97-9A94-4918-98C0-26370F3BC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FA729-6B1D-4006-A72E-687B9C38A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46C9C-F211-46C0-A99F-34AE23A4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E6C-A095-431D-B3FA-E9E4CAB04CE6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78750-A360-4145-91D2-B330590E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0AA4C-ED3E-4901-9DED-46F0ADA8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F45-65A4-4907-97AE-63703B868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44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48D5-D4AF-45AA-BAF3-4F2CC452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895FE-18DA-4EFF-8B90-54AB82D0D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C8AE4-BE29-421E-B183-2403C8C3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E6C-A095-431D-B3FA-E9E4CAB04CE6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5F372-1231-43B8-869B-8D2731E8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8A52E-7934-4EA0-A196-438EEDBD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F45-65A4-4907-97AE-63703B868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47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98027-754D-426C-8284-6DF8EDB6A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CB1DA-1DCB-467A-8F06-C879B9814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8FEA-EED7-4795-A829-2FA80C7B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E6C-A095-431D-B3FA-E9E4CAB04CE6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E7E21-C2A8-4120-8339-7B87F5BE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F8A62-AD66-4A4D-B554-92A91C8D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F45-65A4-4907-97AE-63703B868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3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81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56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7173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45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823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790F-F0D5-4C5B-B1E9-B1FD6EB7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746A-82BB-4CF4-A542-3CB5B9996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2F066-9281-46C6-BDB8-9E3EC303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E6C-A095-431D-B3FA-E9E4CAB04CE6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4188B-67DC-49C0-91CF-11784016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814F-587C-4D8E-B755-01D10489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F45-65A4-4907-97AE-63703B868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857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733C-FAD4-4F87-B77A-6A1B453A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9FF80-BBE4-416C-A98F-51819045E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FEEC2-769E-4784-98DB-C601FC852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E6C-A095-431D-B3FA-E9E4CAB04CE6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AC497-79D5-42A2-B07D-D6734FBF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7A21C-EE27-400C-A19A-2A150F82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F45-65A4-4907-97AE-63703B868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3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E915-AE6A-403B-9564-1424E3DA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52518-9F69-4DF6-8000-C99C324AE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AC1FB-AB7D-4BB0-BEB8-2B77E719C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E4885-0086-4B9D-B58B-6CC9E732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E6C-A095-431D-B3FA-E9E4CAB04CE6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00C3B-7588-4620-B4AF-D4659B64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E229E-4962-4F39-BD98-5D2262F9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F45-65A4-4907-97AE-63703B868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03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6C671-0ECE-4833-8B54-94474393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B9B59-F74B-4B6E-90E8-4BEB40D5A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AA856-3F83-45CF-81DA-1694BA807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62141-DBAD-42F9-8652-882434B69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EE0A5B-ABAB-45AD-B552-610F73B45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B094C6-AA09-448C-933D-D315C07A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E6C-A095-431D-B3FA-E9E4CAB04CE6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6BEC2-26F8-4807-B8D7-408E347D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2AD0F9-ADAC-4404-8CA8-733D4CDB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F45-65A4-4907-97AE-63703B868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53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CABE-EFA3-4F21-B73D-A0DD52D3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0180E-0308-44F7-B3F5-F92F4E16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E6C-A095-431D-B3FA-E9E4CAB04CE6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6DBB5-8ACF-490B-95C4-B618DDC9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DE243-BE46-49A5-ADE8-265C0FA6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F45-65A4-4907-97AE-63703B868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27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989BF-8919-49E7-94F0-E2D8A408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E6C-A095-431D-B3FA-E9E4CAB04CE6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90595-7780-47C0-BB89-8ED129E2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8F2BF-7C10-4039-B96D-23D9A4A4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F45-65A4-4907-97AE-63703B868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04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62D89-FE86-4599-B39B-9B68E160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97650-5700-47B1-9FE2-DB482863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6984D-FB72-446C-806C-1BF9F0CCA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9D746-5AC3-4B7C-A5E1-BB112F8B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E6C-A095-431D-B3FA-E9E4CAB04CE6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9E3DC-9D35-4992-93AC-B12E1F7A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C4808-835B-49C7-86BB-4159E3E6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F45-65A4-4907-97AE-63703B868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928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7D28-16B1-4851-B94C-C5A9A484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2D36A8-1549-4707-8668-4AA66993E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5DB554-7311-40F8-BCA7-E95618FF5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A7A92-A0C3-4277-9E59-765D24F4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E6C-A095-431D-B3FA-E9E4CAB04CE6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6A8F8-D950-4583-9CA8-6167489F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7FFB-B2D7-441B-ADED-45524EA6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5F45-65A4-4907-97AE-63703B868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675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6AE380-0AF0-4282-9DF3-ECA3CCAD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03E6C-1277-45EF-AA62-C6E12793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01798-2F36-49AE-8B1F-19D0DFFC8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BE6C-A095-431D-B3FA-E9E4CAB04CE6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7AD95-7ECC-4FAB-8952-11CDD8C60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72B90-5B29-477D-925E-C39C275B4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5F45-65A4-4907-97AE-63703B86896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45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8640" y="131063"/>
            <a:ext cx="11033760" cy="1504315"/>
          </a:xfrm>
          <a:custGeom>
            <a:avLst/>
            <a:gdLst/>
            <a:ahLst/>
            <a:cxnLst/>
            <a:rect l="l" t="t" r="r" b="b"/>
            <a:pathLst>
              <a:path w="11033760" h="1504314">
                <a:moveTo>
                  <a:pt x="0" y="1504188"/>
                </a:moveTo>
                <a:lnTo>
                  <a:pt x="11033760" y="1504188"/>
                </a:lnTo>
                <a:lnTo>
                  <a:pt x="11033760" y="0"/>
                </a:lnTo>
                <a:lnTo>
                  <a:pt x="0" y="0"/>
                </a:lnTo>
                <a:lnTo>
                  <a:pt x="0" y="1504188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20693" y="113792"/>
            <a:ext cx="4150613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8703" y="2817367"/>
            <a:ext cx="10794593" cy="3579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52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EC70-10B9-4928-A829-7CF499A0D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151" y="1242500"/>
            <a:ext cx="5311213" cy="1293666"/>
          </a:xfrm>
        </p:spPr>
        <p:txBody>
          <a:bodyPr>
            <a:normAutofit/>
          </a:bodyPr>
          <a:lstStyle/>
          <a:p>
            <a:pPr algn="l"/>
            <a:r>
              <a:rPr lang="en-CA" dirty="0">
                <a:latin typeface="Segoe UI Light (headings)"/>
                <a:cs typeface="Segoe UI Light" panose="020B0502040204020203" pitchFamily="34" charset="0"/>
              </a:rPr>
              <a:t>Day on the Hill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F6FE94-3D82-4F3F-BA41-A2A824D7FB02}"/>
              </a:ext>
            </a:extLst>
          </p:cNvPr>
          <p:cNvCxnSpPr/>
          <p:nvPr/>
        </p:nvCxnSpPr>
        <p:spPr>
          <a:xfrm>
            <a:off x="622570" y="2830749"/>
            <a:ext cx="109241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5D8EA14-3338-402A-B94A-F5BEE7A475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63" y="3420468"/>
            <a:ext cx="2380776" cy="2427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957" y="432911"/>
            <a:ext cx="1840076" cy="1994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8132" y="3330429"/>
            <a:ext cx="2797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March 20, 2024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0407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1573-ACC8-1263-01F4-236B799D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>
                <a:latin typeface="Segoe UI Light (headings)"/>
              </a:rPr>
              <a:t>Reena</a:t>
            </a:r>
            <a:r>
              <a:rPr lang="en-CA" dirty="0">
                <a:latin typeface="Segoe UI Light (headings)"/>
              </a:rPr>
              <a:t> Context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8F48B-D09B-B510-931F-64447C460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817" y="1825625"/>
            <a:ext cx="9960702" cy="45575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Total Housing Resources, accessed and used</a:t>
            </a:r>
            <a:endParaRPr lang="en-US" dirty="0"/>
          </a:p>
          <a:p>
            <a:r>
              <a:rPr lang="en-US" dirty="0">
                <a:cs typeface="Calibri"/>
              </a:rPr>
              <a:t>Children's Group Homes – 2 </a:t>
            </a:r>
          </a:p>
          <a:p>
            <a:r>
              <a:rPr lang="en-US" dirty="0">
                <a:cs typeface="Calibri"/>
              </a:rPr>
              <a:t>Group Homes – Under 1:1 ratio 12</a:t>
            </a:r>
          </a:p>
          <a:p>
            <a:r>
              <a:rPr lang="en-US" dirty="0">
                <a:cs typeface="Calibri"/>
              </a:rPr>
              <a:t>Complex care homes - 1:1 or more 18</a:t>
            </a:r>
          </a:p>
          <a:p>
            <a:r>
              <a:rPr lang="en-US" dirty="0">
                <a:cs typeface="Calibri"/>
              </a:rPr>
              <a:t>Dedicated seniors homes – 2</a:t>
            </a:r>
          </a:p>
          <a:p>
            <a:r>
              <a:rPr lang="en-US" dirty="0">
                <a:cs typeface="Calibri"/>
              </a:rPr>
              <a:t>Multiplexes triplex, </a:t>
            </a:r>
            <a:r>
              <a:rPr lang="en-US" dirty="0" err="1">
                <a:cs typeface="Calibri"/>
              </a:rPr>
              <a:t>sixplex</a:t>
            </a:r>
            <a:r>
              <a:rPr lang="en-US" dirty="0">
                <a:cs typeface="Calibri"/>
              </a:rPr>
              <a:t>, … 8</a:t>
            </a:r>
          </a:p>
          <a:p>
            <a:r>
              <a:rPr lang="en-US" dirty="0">
                <a:cs typeface="Calibri"/>
              </a:rPr>
              <a:t>Community apartment units - TCHC, Kehilla, </a:t>
            </a:r>
            <a:r>
              <a:rPr lang="en-US" dirty="0" err="1">
                <a:cs typeface="Calibri"/>
              </a:rPr>
              <a:t>markey</a:t>
            </a:r>
            <a:r>
              <a:rPr lang="en-US" dirty="0">
                <a:cs typeface="Calibri"/>
              </a:rPr>
              <a:t>… 84</a:t>
            </a:r>
          </a:p>
          <a:p>
            <a:r>
              <a:rPr lang="en-US" dirty="0">
                <a:cs typeface="Calibri"/>
              </a:rPr>
              <a:t>Condo Units - 8 </a:t>
            </a:r>
          </a:p>
          <a:p>
            <a:r>
              <a:rPr lang="en-US" dirty="0">
                <a:cs typeface="Calibri"/>
              </a:rPr>
              <a:t>Intentional Buildings - 2: SKRR, LFRR 3</a:t>
            </a:r>
            <a:r>
              <a:rPr lang="en-US" baseline="30000" dirty="0">
                <a:cs typeface="Calibri"/>
              </a:rPr>
              <a:t>rd</a:t>
            </a:r>
            <a:r>
              <a:rPr lang="en-US" dirty="0">
                <a:cs typeface="Calibri"/>
              </a:rPr>
              <a:t> in development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8EA14-3338-402A-B94A-F5BEE7A475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" y="230188"/>
            <a:ext cx="1296683" cy="1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0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3DFB-7DC0-4523-2345-6C0505312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517" y="293407"/>
            <a:ext cx="5688106" cy="1325563"/>
          </a:xfrm>
        </p:spPr>
        <p:txBody>
          <a:bodyPr/>
          <a:lstStyle/>
          <a:p>
            <a:r>
              <a:rPr lang="en-CA" dirty="0">
                <a:latin typeface="Segoe UI Light (headings)"/>
              </a:rPr>
              <a:t>   Major Directions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553DD-6CF3-546B-30DA-7691F56C6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153" y="198699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Calibri"/>
              </a:rPr>
              <a:t>Develop, Build and Manage</a:t>
            </a:r>
            <a:endParaRPr lang="en-US" sz="3600" dirty="0"/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800" dirty="0" err="1">
                <a:cs typeface="Calibri"/>
              </a:rPr>
              <a:t>Tansley</a:t>
            </a:r>
            <a:r>
              <a:rPr lang="en-US" sz="2800" dirty="0">
                <a:cs typeface="Calibri"/>
              </a:rPr>
              <a:t> Complex care home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800" dirty="0">
                <a:cs typeface="Calibri"/>
              </a:rPr>
              <a:t>Frankfort Family intentional residence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3600" dirty="0">
                <a:cs typeface="Calibri"/>
              </a:rPr>
              <a:t>Sustainability – GReena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800" dirty="0">
                <a:cs typeface="Calibri"/>
              </a:rPr>
              <a:t>Solar Planning and other environmental 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800" dirty="0">
                <a:cs typeface="Calibri"/>
              </a:rPr>
              <a:t>Unfunded Repair and maintenance – not lose asset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8EA14-3338-402A-B94A-F5BEE7A475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" y="230188"/>
            <a:ext cx="1296683" cy="1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5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D98C87-D169-42F1-92AF-F3A7E914CCD7}"/>
              </a:ext>
            </a:extLst>
          </p:cNvPr>
          <p:cNvSpPr txBox="1"/>
          <p:nvPr/>
        </p:nvSpPr>
        <p:spPr>
          <a:xfrm>
            <a:off x="4886304" y="255269"/>
            <a:ext cx="1923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 err="1">
                <a:latin typeface="Segoe UI Light (headings)"/>
              </a:rPr>
              <a:t>Tansley</a:t>
            </a:r>
            <a:endParaRPr lang="en-CA" sz="4000" dirty="0">
              <a:latin typeface="Segoe UI Light (headings)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61" y="1191020"/>
            <a:ext cx="10074631" cy="56669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F55378-3266-E8BE-858F-915048257E23}"/>
              </a:ext>
            </a:extLst>
          </p:cNvPr>
          <p:cNvSpPr txBox="1"/>
          <p:nvPr/>
        </p:nvSpPr>
        <p:spPr>
          <a:xfrm>
            <a:off x="953161" y="1191020"/>
            <a:ext cx="405095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Calibri"/>
              </a:rPr>
              <a:t>7 residents on  4 floors </a:t>
            </a:r>
          </a:p>
          <a:p>
            <a:r>
              <a:rPr lang="en-US" sz="2000" b="1" dirty="0">
                <a:solidFill>
                  <a:schemeClr val="bg1"/>
                </a:solidFill>
                <a:cs typeface="Calibri"/>
              </a:rPr>
              <a:t>2 fully accessible units, elevator</a:t>
            </a:r>
          </a:p>
          <a:p>
            <a:r>
              <a:rPr lang="en-US" sz="2000" b="1" dirty="0">
                <a:solidFill>
                  <a:schemeClr val="bg1"/>
                </a:solidFill>
                <a:cs typeface="Calibri"/>
              </a:rPr>
              <a:t>$5.4 million over 4 years to develop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954236"/>
            <a:ext cx="6249798" cy="3930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D98C87-D169-42F1-92AF-F3A7E914CCD7}"/>
              </a:ext>
            </a:extLst>
          </p:cNvPr>
          <p:cNvSpPr txBox="1"/>
          <p:nvPr/>
        </p:nvSpPr>
        <p:spPr>
          <a:xfrm>
            <a:off x="214404" y="815399"/>
            <a:ext cx="42627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dirty="0">
                <a:latin typeface="Segoe UI Light (headings)"/>
              </a:rPr>
              <a:t>Frankfort Family </a:t>
            </a:r>
          </a:p>
          <a:p>
            <a:r>
              <a:rPr lang="en-CA" sz="4000" dirty="0" err="1">
                <a:latin typeface="Segoe UI Light (headings)"/>
              </a:rPr>
              <a:t>Reena</a:t>
            </a:r>
            <a:r>
              <a:rPr lang="en-CA" sz="4000" dirty="0">
                <a:latin typeface="Segoe UI Light (headings)"/>
              </a:rPr>
              <a:t> Residence</a:t>
            </a:r>
          </a:p>
        </p:txBody>
      </p:sp>
      <p:pic>
        <p:nvPicPr>
          <p:cNvPr id="9" name="image10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77109" y="0"/>
            <a:ext cx="7714891" cy="51672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06D880-1DBB-DCB2-F29D-37B865984490}"/>
              </a:ext>
            </a:extLst>
          </p:cNvPr>
          <p:cNvSpPr txBox="1"/>
          <p:nvPr/>
        </p:nvSpPr>
        <p:spPr>
          <a:xfrm>
            <a:off x="6384930" y="5293780"/>
            <a:ext cx="603833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111 units  =  168 Tenants</a:t>
            </a:r>
          </a:p>
          <a:p>
            <a:r>
              <a:rPr lang="en-US" dirty="0">
                <a:cs typeface="Calibri"/>
              </a:rPr>
              <a:t>5 service providers = diverse complimentary supports</a:t>
            </a:r>
          </a:p>
          <a:p>
            <a:r>
              <a:rPr lang="en-US" dirty="0">
                <a:cs typeface="Calibri"/>
              </a:rPr>
              <a:t>100% supportive universal access  units  / 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21 % fully accessible</a:t>
            </a:r>
          </a:p>
          <a:p>
            <a:r>
              <a:rPr lang="en-US" dirty="0">
                <a:cs typeface="Calibri"/>
              </a:rPr>
              <a:t>$88 million, 6 years from start to projected completion</a:t>
            </a:r>
          </a:p>
        </p:txBody>
      </p:sp>
    </p:spTree>
    <p:extLst>
      <p:ext uri="{BB962C8B-B14F-4D97-AF65-F5344CB8AC3E}">
        <p14:creationId xmlns:p14="http://schemas.microsoft.com/office/powerpoint/2010/main" val="293846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00"/>
              </a:spcBef>
            </a:pPr>
            <a:r>
              <a:rPr dirty="0"/>
              <a:t>Renewable</a:t>
            </a:r>
            <a:r>
              <a:rPr spc="-110" dirty="0"/>
              <a:t> </a:t>
            </a:r>
            <a:r>
              <a:rPr dirty="0"/>
              <a:t>Energy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155" y="1089406"/>
            <a:ext cx="5888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Existing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Buildings - New</a:t>
            </a:r>
            <a:r>
              <a:rPr kumimoji="0" sz="3200" b="1" i="0" u="none" strike="noStrike" kern="1200" cap="none" spc="-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Solar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0748" y="217931"/>
            <a:ext cx="1389888" cy="1319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50086" y="2817367"/>
          <a:ext cx="10422255" cy="3566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7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78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Reena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Overall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RCR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LFRR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Battle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Centre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 marR="585470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em  Details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Estimated Usage</a:t>
                      </a:r>
                      <a:r>
                        <a:rPr sz="1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(kWh)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535,000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110,000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50,000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60,000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PV Generation</a:t>
                      </a:r>
                      <a:r>
                        <a:rPr sz="1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(kWh)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488,834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100,670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49,070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56,090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PV 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System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Size</a:t>
                      </a:r>
                      <a:r>
                        <a:rPr sz="1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(kWdc)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424.35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85.05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41.85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54.45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Pricing &amp;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Cost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Install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Cost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$1,174,645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$206,354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$116,375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$138,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Estimated Hydro</a:t>
                      </a:r>
                      <a:r>
                        <a:rPr sz="14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Fees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$37,000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$6,200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$6,200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$6,200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Cost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$1,218,645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$212,554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$144,940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$144,940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 marR="508634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2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yba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ck  Period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Simple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Payback</a:t>
                      </a:r>
                      <a:r>
                        <a:rPr sz="1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(Years)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44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13.88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448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11.65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454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13.36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454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13.73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12">
                <a:tc rowSpan="2">
                  <a:txBody>
                    <a:bodyPr/>
                    <a:lstStyle/>
                    <a:p>
                      <a:pPr marL="91440" marR="423545" algn="just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Discount 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Impro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es 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Payback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0% Hydro Rate</a:t>
                      </a:r>
                      <a:r>
                        <a:rPr sz="14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increase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$506,056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Discount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1155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9.82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$65,000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Discount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1155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9.99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$51,000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Discount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1155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9.94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$63,000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Discount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1155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9.96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4%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Hydro Rate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increase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$375,750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Discount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1150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9.85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$39,000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Discount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1150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9.83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$37,000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Discount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1150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9.93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Years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$47,000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 Discount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1150" dirty="0"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9.94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Years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096000" y="1918733"/>
            <a:ext cx="1778857" cy="7863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07095" y="1883664"/>
            <a:ext cx="1587121" cy="829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44456" y="1891283"/>
            <a:ext cx="1733205" cy="829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8532" y="1737363"/>
            <a:ext cx="2976342" cy="1034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8375" y="6431381"/>
            <a:ext cx="77952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Net metering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a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regulation, (O.Reg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541/05)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under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Ontario Energy Board Act,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1998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available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throughout</a:t>
            </a:r>
            <a:r>
              <a:rPr kumimoji="0" sz="1200" b="1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Ontario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56759" y="1914144"/>
            <a:ext cx="1266443" cy="790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10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699" y="910410"/>
            <a:ext cx="10515600" cy="1325563"/>
          </a:xfrm>
        </p:spPr>
        <p:txBody>
          <a:bodyPr/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Unfunded Repairs</a:t>
            </a:r>
            <a:b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CA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707" y="-29380"/>
            <a:ext cx="2436276" cy="6779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092518-A8C9-C879-8F88-19063A6071C5}"/>
              </a:ext>
            </a:extLst>
          </p:cNvPr>
          <p:cNvSpPr txBox="1"/>
          <p:nvPr/>
        </p:nvSpPr>
        <p:spPr>
          <a:xfrm>
            <a:off x="208722" y="2405270"/>
            <a:ext cx="689775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PFR funding – $87,000 on over $1,000,0000 in priority projects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No social service relief funds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No CMHC repair and renewal $</a:t>
            </a: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7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699" y="910410"/>
            <a:ext cx="10515600" cy="1325563"/>
          </a:xfrm>
        </p:spPr>
        <p:txBody>
          <a:bodyPr/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CMHC Annual Progress Report</a:t>
            </a:r>
            <a:endParaRPr lang="en-CA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92518-A8C9-C879-8F88-19063A6071C5}"/>
              </a:ext>
            </a:extLst>
          </p:cNvPr>
          <p:cNvSpPr txBox="1"/>
          <p:nvPr/>
        </p:nvSpPr>
        <p:spPr>
          <a:xfrm>
            <a:off x="496957" y="2087217"/>
            <a:ext cx="10187608" cy="4955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Calibri"/>
              </a:rPr>
              <a:t>National Housing Co-Investment Fund:</a:t>
            </a:r>
          </a:p>
          <a:p>
            <a:r>
              <a:rPr lang="en-US" sz="2000" dirty="0">
                <a:cs typeface="Calibri"/>
              </a:rPr>
              <a:t>Of the 31,589 new units CMHC has committed to support, </a:t>
            </a:r>
          </a:p>
          <a:p>
            <a:r>
              <a:rPr lang="en-US" sz="2000" dirty="0">
                <a:cs typeface="Calibri"/>
              </a:rPr>
              <a:t>People with DD were defined as one of the priority groups, and the development of 2,075 new units has been committed.</a:t>
            </a:r>
          </a:p>
          <a:p>
            <a:br>
              <a:rPr lang="en-US" sz="2000" dirty="0">
                <a:cs typeface="Calibri"/>
              </a:rPr>
            </a:br>
            <a:r>
              <a:rPr lang="en-US" sz="2000" dirty="0">
                <a:cs typeface="Calibri"/>
              </a:rPr>
              <a:t>Commitment to date 847 units for people with developmental disabilities. 1/3 complete</a:t>
            </a: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b="1" dirty="0">
                <a:cs typeface="Calibri"/>
              </a:rPr>
              <a:t>National Housing Strategy:</a:t>
            </a:r>
          </a:p>
          <a:p>
            <a:r>
              <a:rPr lang="en-US" sz="2000" dirty="0">
                <a:cs typeface="Calibri"/>
              </a:rPr>
              <a:t>CMHC funding commitment for repair renewal social housing. 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National Target 240,000 </a:t>
            </a:r>
          </a:p>
          <a:p>
            <a:r>
              <a:rPr lang="en-US" sz="2000" dirty="0">
                <a:cs typeface="Calibri"/>
              </a:rPr>
              <a:t>To date 129,000 approved, 118,000 affordable, 43,000 complete. </a:t>
            </a:r>
          </a:p>
          <a:p>
            <a:r>
              <a:rPr lang="en-US" sz="2000" dirty="0">
                <a:cs typeface="Calibri"/>
              </a:rPr>
              <a:t>In Ontario 20% of all supportive housing is DS. The bilateral agreement has no DS targets 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42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C9E34-76F6-F7D0-F985-E7ADE6D68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cs typeface="Calibri"/>
              </a:rPr>
              <a:t>Questions?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7362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451480-d303-4af3-8b24-6ae11757ab1b">
      <UserInfo>
        <DisplayName>Yoyo Jung</DisplayName>
        <AccountId>80</AccountId>
        <AccountType/>
      </UserInfo>
      <UserInfo>
        <DisplayName>Sharmin Hassaniani</DisplayName>
        <AccountId>369</AccountId>
        <AccountType/>
      </UserInfo>
      <UserInfo>
        <DisplayName>Sandra Albione</DisplayName>
        <AccountId>92</AccountId>
        <AccountType/>
      </UserInfo>
      <UserInfo>
        <DisplayName>Karen Marks</DisplayName>
        <AccountId>353</AccountId>
        <AccountType/>
      </UserInfo>
    </SharedWithUsers>
    <lcf76f155ced4ddcb4097134ff3c332f xmlns="1cd9afbc-b889-4801-89cd-6f7bbe8b05ad">
      <Terms xmlns="http://schemas.microsoft.com/office/infopath/2007/PartnerControls"/>
    </lcf76f155ced4ddcb4097134ff3c332f>
    <TaxCatchAll xmlns="78451480-d303-4af3-8b24-6ae11757ab1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9A9CB873B1B74AABAB4E19BE28C939" ma:contentTypeVersion="18" ma:contentTypeDescription="Create a new document." ma:contentTypeScope="" ma:versionID="28d9dfe280f60ccd13618e08ce78a33d">
  <xsd:schema xmlns:xsd="http://www.w3.org/2001/XMLSchema" xmlns:xs="http://www.w3.org/2001/XMLSchema" xmlns:p="http://schemas.microsoft.com/office/2006/metadata/properties" xmlns:ns2="1cd9afbc-b889-4801-89cd-6f7bbe8b05ad" xmlns:ns3="78451480-d303-4af3-8b24-6ae11757ab1b" targetNamespace="http://schemas.microsoft.com/office/2006/metadata/properties" ma:root="true" ma:fieldsID="f9c562ad52ffe1982b7e2a724dad3aec" ns2:_="" ns3:_="">
    <xsd:import namespace="1cd9afbc-b889-4801-89cd-6f7bbe8b05ad"/>
    <xsd:import namespace="78451480-d303-4af3-8b24-6ae11757ab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9afbc-b889-4801-89cd-6f7bbe8b0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0dbce4b-8139-4d4e-b1d3-f9ecd92698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51480-d303-4af3-8b24-6ae11757a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df5e6d-f22a-42da-ac65-40be97713872}" ma:internalName="TaxCatchAll" ma:showField="CatchAllData" ma:web="78451480-d303-4af3-8b24-6ae11757ab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7E66AC-8630-4ACC-A3E3-9B8AEFEBDF5F}">
  <ds:schemaRefs>
    <ds:schemaRef ds:uri="2407ecc6-da8e-4a03-bab9-7b7631eb5958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ad19215-422a-42ac-bead-cec7a6db3d10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5818CA-6DCA-40E9-9AC8-0748EC4CF246}"/>
</file>

<file path=customXml/itemProps3.xml><?xml version="1.0" encoding="utf-8"?>
<ds:datastoreItem xmlns:ds="http://schemas.openxmlformats.org/officeDocument/2006/customXml" ds:itemID="{E7230608-0A20-4F8E-9E63-6EB4728DF8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582</Words>
  <Application>Microsoft Office PowerPoint</Application>
  <PresentationFormat>Widescreen</PresentationFormat>
  <Paragraphs>128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Day on the Hill</vt:lpstr>
      <vt:lpstr>Reena Context</vt:lpstr>
      <vt:lpstr>   Major Directions</vt:lpstr>
      <vt:lpstr>PowerPoint Presentation</vt:lpstr>
      <vt:lpstr>PowerPoint Presentation</vt:lpstr>
      <vt:lpstr>Renewable Energy</vt:lpstr>
      <vt:lpstr>Unfunded Repairs  </vt:lpstr>
      <vt:lpstr>CMHC Annual Progress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Reena is 50</dc:title>
  <dc:creator>Sharon Magor</dc:creator>
  <cp:lastModifiedBy>Bryan Keshen</cp:lastModifiedBy>
  <cp:revision>222</cp:revision>
  <dcterms:created xsi:type="dcterms:W3CDTF">2022-05-13T19:27:15Z</dcterms:created>
  <dcterms:modified xsi:type="dcterms:W3CDTF">2024-03-18T23:16:43Z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0x010100909A9CB873B1B74AABAB4E19BE28C939</vt:lpwstr>
  </property>
</Properties>
</file>