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70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0A8FD-E969-430C-92A9-0CB29324FB16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84E4-16BC-490F-9B2E-C931277AC5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5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A080-140B-4D3E-A6C4-889443867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1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A080-140B-4D3E-A6C4-889443867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9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C135F-DDBF-DD82-F8F9-D3ADD2288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A74C3-53E5-6946-1941-B7E9042F1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DE2C3-765C-F8EB-058C-EC79B85E0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8BC7-0C31-28C6-E75B-DFB6E14A9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A080-140B-4D3E-A6C4-889443867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6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9BF8-643A-445E-9DE4-2453F0608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64B8F-D23A-4C04-A4BB-A229F6EE7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B8212-5EDF-44D6-9880-442161C2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9D74E-BA2C-4DCC-B8F8-EDFB986F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01080-7652-4754-AD7F-76928D89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64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6FFA-58A2-4839-8CCE-288565C4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A9C61-F069-4BE4-99D7-E6BBE7BFA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7BBFE-A19C-4E90-A1B7-1E217EC0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7E3C8-C66B-4CB3-B7A3-C233CE2B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C937-78E9-4514-9865-26FAC8C9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15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BDB1C-38B4-474A-9F52-EEB3CB597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B9BBB-DA54-437A-BCC5-28FFDC5AE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283D-9BCC-4455-938B-590F3275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94A3-CCA0-46C3-8C8F-0FC71080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6A3E-4B29-4A99-8642-B8A94E24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4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8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5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042-EA78-4A43-9643-C97DFE5E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C86F-919D-45B3-9AB9-DA49AB41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F19D-3562-47F3-B486-61E8AD8D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4F9DE-B81C-4D78-A54E-4ECE054C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68571-AC69-49A3-8406-042558B3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20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04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4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40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5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3005-626C-4958-A30C-9FB14FB4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24A6B-2B96-4D2B-B6DA-8D8C44252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D1E1-56C9-4ED8-90F8-58134565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B29D0-1BDF-47B5-9077-3E0239AB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CDE-8B5B-453C-A82B-C29F465F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63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F29C-8E0A-4F51-AE94-6BC11EE1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E5D0-3E4D-479F-B48E-9A502665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3B02-D37D-4904-8B93-B0A03B67E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90402-61C2-4436-BFC7-07FCB59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01A70-5289-4B8E-ABF1-3549D589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940AB-9B4D-44BD-944F-23B9E86C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0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AAA9-1FB3-4F88-AE6D-056A44B9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6C7DA-C56F-49E0-BDDE-6BCD6BDA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0440B-D51D-4109-BCCA-4058B51E0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475B-4452-4329-AB2C-9E8BE81E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A353E-C1CD-40B9-BD8C-AB2B51E7D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7E7C7-E086-48A9-B8D2-324AE890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56B69-1DE1-4F58-9F81-63BF12E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93F68-F000-4F20-9053-96CCF550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0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BF71-BB93-4DCA-9B30-42E7C076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9B05F-938A-4FFE-8B9C-3E9D2F52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91245-BC97-4FDD-B933-ECE9A86A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103CC-0A98-4AD7-8D3B-84BB3372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80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E071E-766C-4C7A-9921-57A899A3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DC791-BFC7-4954-94D9-F29D8384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13099-A94A-4EAC-BC8B-F2BA30ED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04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5F4B-24F5-40A9-94F0-1581584A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551D-99C4-4E8E-97FE-17116514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811E5-2537-4FAF-9207-F81CB7BB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834D9-5609-4A99-8B76-51F9B3AC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D3823-F8B2-4EE8-9AEC-E8CC1F9A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CF2A1-6152-4653-8A6E-A5B1F29C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0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3575-2775-46E9-804D-04ABA7F4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B9D98-DA3B-4A01-9088-E8AAA69CE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33BE4-64C7-4CCC-9D97-560EA449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404D8-AD30-4116-B3AF-22AC7846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7BDD2-604C-4430-B33A-E757D753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0AACD-BCF3-45BA-B606-55121B95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9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C166C-843E-4217-B544-522A66CA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FF622-AB79-4898-8D77-B4162F4B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B632-769C-4158-B6A0-C24C8DF97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5E43-1857-4241-AD14-D4DE25123FA5}" type="datetimeFigureOut">
              <a:rPr lang="en-CA" smtClean="0"/>
              <a:t>2024-03-14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A6B-5EC5-48AF-94E5-23342EA9A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1FA5C-24F7-4F83-8396-17B419F7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6524-B1F4-4D6B-B991-F16E7D8D3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6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F37F1-CB17-41CB-B7AA-00405506D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9EBE-ABA6-4735-9CEC-5396BF17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Ask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559F-7AC2-4DE9-A2BC-D4C230988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an equitable assignment of land, funds, and resources for affordable, accessible and supportive housing for individuals with developmental disabilities. </a:t>
            </a:r>
          </a:p>
          <a:p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favorable zoning to allow for more inclusive communities providing affordable, accessible and supportive housing.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0182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AC32-4F98-409B-8506-AD31E59F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Ponder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0DDD-2561-438A-BF91-718FE041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How will your party support not-for-profit organizations to get into the housing market and provide deeply affordable housing, without significant capital?</a:t>
            </a: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How would your party ensure that affordable housing funding for individuals with diverse abilities is used for its intended purpose by Provincial governments?</a:t>
            </a: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Are there policies and protections in place to ensure continuity of support for affordable housing funding long term, even if the ruling government party changes in the future?</a:t>
            </a: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Will your party consider bulk financing at the front end over flatlining any funding over a long period of time to urgently create and complete supportive housing spaces?</a:t>
            </a: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How would your party ensure that affordable housing for people with diverse abilities is attainable on the provincial housing subsidy they receive?</a:t>
            </a:r>
          </a:p>
        </p:txBody>
      </p:sp>
    </p:spTree>
    <p:extLst>
      <p:ext uri="{BB962C8B-B14F-4D97-AF65-F5344CB8AC3E}">
        <p14:creationId xmlns:p14="http://schemas.microsoft.com/office/powerpoint/2010/main" val="167811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7E08-B53A-789B-734A-53603D190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4134-3A59-6228-6183-8E662DA6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Ponder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DF584-B95E-8543-C5A2-CE3EBD4DC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When will CMHC change their rules to allow for creative partnerships and joint ownership, such as condominium corporations, in affordable housing projects?</a:t>
            </a: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Will your party support using Registered Disability Savings Plans funds for down payments on housing?</a:t>
            </a:r>
          </a:p>
          <a:p>
            <a:pPr algn="l"/>
            <a:r>
              <a:rPr lang="en-US" sz="1800" dirty="0">
                <a:solidFill>
                  <a:srgbClr val="242424"/>
                </a:solidFill>
                <a:latin typeface="Calibri" panose="020F0502020204030204" pitchFamily="34" charset="0"/>
              </a:rPr>
              <a:t>Will your party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fund a sector-led incubator and system development entity like the ICC?</a:t>
            </a: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Will there be investment in strengthening supplements, grants, and new supportive funding for deeply affordable housing accessible to people with diverse abilities?</a:t>
            </a:r>
          </a:p>
        </p:txBody>
      </p:sp>
    </p:spTree>
    <p:extLst>
      <p:ext uri="{BB962C8B-B14F-4D97-AF65-F5344CB8AC3E}">
        <p14:creationId xmlns:p14="http://schemas.microsoft.com/office/powerpoint/2010/main" val="178214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6D1B-5786-4094-A231-999FA545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710967"/>
            <a:ext cx="10018713" cy="1752599"/>
          </a:xfrm>
        </p:spPr>
        <p:txBody>
          <a:bodyPr/>
          <a:lstStyle/>
          <a:p>
            <a:r>
              <a:rPr lang="en-US" sz="4000" dirty="0"/>
              <a:t>Jeremy Tessier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B1F9-ABBE-47B7-89F2-0E393CA5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57401"/>
            <a:ext cx="10018713" cy="1371600"/>
          </a:xfrm>
        </p:spPr>
        <p:txBody>
          <a:bodyPr/>
          <a:lstStyle/>
          <a:p>
            <a:pPr algn="ctr"/>
            <a:r>
              <a:rPr lang="en-US" sz="2400" dirty="0"/>
              <a:t>Specialist, Knowledge Transfer, Outreach </a:t>
            </a:r>
          </a:p>
          <a:p>
            <a:pPr algn="ctr"/>
            <a:r>
              <a:rPr lang="en-CA" dirty="0"/>
              <a:t>Moderated by Gary Gladstone, Reena, Chair ICC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A7893-08E4-4AD5-B65F-3C336B0C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81" y="4085132"/>
            <a:ext cx="2105319" cy="1066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9F6E0-8341-4276-8518-619486F9F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66" y="3689789"/>
            <a:ext cx="2981741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6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6D1B-5786-4094-A231-999FA545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Bonita </a:t>
            </a:r>
            <a:r>
              <a:rPr lang="en-US" sz="4000" dirty="0" err="1">
                <a:solidFill>
                  <a:srgbClr val="FFC000"/>
                </a:solidFill>
              </a:rPr>
              <a:t>Zarrillo</a:t>
            </a:r>
            <a:r>
              <a:rPr lang="en-US" sz="4000" dirty="0">
                <a:solidFill>
                  <a:srgbClr val="FFC000"/>
                </a:solidFill>
              </a:rPr>
              <a:t>, MP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B1F9-ABBE-47B7-89F2-0E393CA5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57401"/>
            <a:ext cx="10018713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NDP Critic for Infrastructure and Communities; Disability Inclusion and Deputy Health Critic</a:t>
            </a:r>
          </a:p>
          <a:p>
            <a:pPr lvl="2" algn="ctr"/>
            <a:r>
              <a:rPr lang="en-CA" dirty="0"/>
              <a:t>Moderated by Patricia Franks, CAFFI, Secretary / Treasurer ICC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B030E-5746-455E-C4D9-AFC50EE1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55" y="3584854"/>
            <a:ext cx="3505689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6D1B-5786-4094-A231-999FA545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Mike Morrice, MP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B1F9-ABBE-47B7-89F2-0E393CA5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57401"/>
            <a:ext cx="10018713" cy="13716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Green Party MP</a:t>
            </a:r>
            <a:endParaRPr lang="en-CA" sz="2400" dirty="0">
              <a:solidFill>
                <a:srgbClr val="00B050"/>
              </a:solidFill>
            </a:endParaRPr>
          </a:p>
          <a:p>
            <a:pPr lvl="2" algn="ctr"/>
            <a:r>
              <a:rPr lang="en-CA" dirty="0"/>
              <a:t>Moderated by David Petkau, Karis Developmental Services, Vice-Chair ICC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3A375-089C-4638-BEAE-8889A084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07" y="3233824"/>
            <a:ext cx="4553585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7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6D1B-5786-4094-A231-999FA545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Scott Aitchison, MP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B1F9-ABBE-47B7-89F2-0E393CA5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57401"/>
            <a:ext cx="10018713" cy="13716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Conservative Shadow Minister for Housing and Diversity and Inclusion</a:t>
            </a: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2" algn="ctr"/>
            <a:r>
              <a:rPr lang="en-CA" dirty="0"/>
              <a:t>Moderated by Ann Bilodeau, KW Habilitation, Director ICC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FE19-B2EE-4524-ADFC-A2D764143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812" y="3429000"/>
            <a:ext cx="429637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1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6D1B-5786-4094-A231-999FA545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Chris </a:t>
            </a:r>
            <a:r>
              <a:rPr lang="en-US" sz="4000" dirty="0" err="1">
                <a:solidFill>
                  <a:srgbClr val="FF0000"/>
                </a:solidFill>
              </a:rPr>
              <a:t>Bittle</a:t>
            </a:r>
            <a:r>
              <a:rPr lang="en-US" sz="4000" dirty="0">
                <a:solidFill>
                  <a:srgbClr val="FF0000"/>
                </a:solidFill>
              </a:rPr>
              <a:t>, MP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B1F9-ABBE-47B7-89F2-0E393CA5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57401"/>
            <a:ext cx="10018713" cy="13716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Liberal Parliamentary Secretary to the Minister of Housing, Infrastructure and Communities</a:t>
            </a:r>
          </a:p>
          <a:p>
            <a:pPr algn="ctr"/>
            <a:r>
              <a:rPr lang="en-CA" sz="1800" dirty="0"/>
              <a:t>Moderated by Lino A. Fera, </a:t>
            </a:r>
            <a:r>
              <a:rPr lang="en-CA" sz="1800" dirty="0" err="1"/>
              <a:t>Cribwolf</a:t>
            </a:r>
            <a:r>
              <a:rPr lang="en-CA" sz="1800" dirty="0"/>
              <a:t> Foundation, Director ICC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E703B-B0A9-B56C-96D3-89C99DAD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29" y="3810000"/>
            <a:ext cx="3524742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3FF05B-BD0B-4D9E-84A1-0E63AE92E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Intentional Community Consortium</a:t>
            </a:r>
            <a:endParaRPr lang="en-CA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24E8EC8-4F94-4FD3-A963-27A76B7F9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6987645" cy="1862995"/>
          </a:xfrm>
        </p:spPr>
        <p:txBody>
          <a:bodyPr/>
          <a:lstStyle/>
          <a:p>
            <a:pPr algn="ctr"/>
            <a:r>
              <a:rPr lang="en-US" sz="2800" dirty="0"/>
              <a:t>Finding solutions to the affordable housing crisis faced by individuals with developmental disabilities, focusing on housing, support services and community engagement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D0A92C-F9DC-44A1-A274-1CAC63AD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0574"/>
            <a:ext cx="1897876" cy="20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6CFC-356D-4FF4-A3ED-A3AF2023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10" y="0"/>
            <a:ext cx="10018713" cy="787893"/>
          </a:xfrm>
        </p:spPr>
        <p:txBody>
          <a:bodyPr>
            <a:normAutofit/>
          </a:bodyPr>
          <a:lstStyle/>
          <a:p>
            <a:r>
              <a:rPr lang="en-US" sz="2400" dirty="0"/>
              <a:t>Agenda</a:t>
            </a:r>
            <a:endParaRPr lang="en-CA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3362D7-34A3-40BB-AE1F-7C72D429A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90428"/>
              </p:ext>
            </p:extLst>
          </p:nvPr>
        </p:nvGraphicFramePr>
        <p:xfrm>
          <a:off x="2083511" y="575287"/>
          <a:ext cx="8980110" cy="60357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3023">
                  <a:extLst>
                    <a:ext uri="{9D8B030D-6E8A-4147-A177-3AD203B41FA5}">
                      <a16:colId xmlns:a16="http://schemas.microsoft.com/office/drawing/2014/main" val="1186408225"/>
                    </a:ext>
                  </a:extLst>
                </a:gridCol>
                <a:gridCol w="5784886">
                  <a:extLst>
                    <a:ext uri="{9D8B030D-6E8A-4147-A177-3AD203B41FA5}">
                      <a16:colId xmlns:a16="http://schemas.microsoft.com/office/drawing/2014/main" val="2524633459"/>
                    </a:ext>
                  </a:extLst>
                </a:gridCol>
                <a:gridCol w="2162201">
                  <a:extLst>
                    <a:ext uri="{9D8B030D-6E8A-4147-A177-3AD203B41FA5}">
                      <a16:colId xmlns:a16="http://schemas.microsoft.com/office/drawing/2014/main" val="1649158779"/>
                    </a:ext>
                  </a:extLst>
                </a:gridCol>
              </a:tblGrid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10:00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Press Conference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50203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9:00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ICC Introduction and Update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Gary Gladstone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950051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9:20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CMHC – Jeremy Tessier, Specialist, Knowledge Transfer, Outreach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Gary Gladstone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63950"/>
                  </a:ext>
                </a:extLst>
              </a:tr>
              <a:tr h="305557">
                <a:tc>
                  <a:txBody>
                    <a:bodyPr/>
                    <a:lstStyle/>
                    <a:p>
                      <a:r>
                        <a:rPr lang="en-US" sz="1400" dirty="0"/>
                        <a:t>9:50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Reena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Bryan Keshen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77912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r>
                        <a:rPr lang="en-US" sz="1400" dirty="0"/>
                        <a:t>10:05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Karis Developmental Services Presentation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David Petkau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92271"/>
                  </a:ext>
                </a:extLst>
              </a:tr>
              <a:tr h="496353">
                <a:tc>
                  <a:txBody>
                    <a:bodyPr/>
                    <a:lstStyle/>
                    <a:p>
                      <a:r>
                        <a:rPr lang="en-US" sz="1400" dirty="0"/>
                        <a:t>10:20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Bonita </a:t>
                      </a:r>
                      <a:r>
                        <a:rPr lang="en-CA" sz="1400" dirty="0" err="1"/>
                        <a:t>Zarrillo</a:t>
                      </a:r>
                      <a:r>
                        <a:rPr lang="en-CA" sz="1400" dirty="0"/>
                        <a:t>, MP, NDP Critic for Infrastructure and Communities; Disability Inclusion and Deputy Health Critic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Patricia Franks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661900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10:40 a.m.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Greetings from OASIS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Dr. Claudine Cousins, Vice-Chair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75872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10:55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Greetings from Provincial Network on Developmental Services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Michelle Brooks, Chair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87915"/>
                  </a:ext>
                </a:extLst>
              </a:tr>
              <a:tr h="257172">
                <a:tc>
                  <a:txBody>
                    <a:bodyPr/>
                    <a:lstStyle/>
                    <a:p>
                      <a:r>
                        <a:rPr lang="en-US" sz="1400" dirty="0"/>
                        <a:t>11:10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Mike Morrice, MP, Green Party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David Petkau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10234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r>
                        <a:rPr lang="en-US" sz="1400" dirty="0"/>
                        <a:t>11:25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 Living Toronto Presentation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Brad Saunders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30172"/>
                  </a:ext>
                </a:extLst>
              </a:tr>
              <a:tr h="298278">
                <a:tc>
                  <a:txBody>
                    <a:bodyPr/>
                    <a:lstStyle/>
                    <a:p>
                      <a:r>
                        <a:rPr lang="en-US" sz="1400" dirty="0"/>
                        <a:t>11:40 a.m.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KW Habilitation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Ann Bilodeau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96709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11:55 a.m..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Lunch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5459"/>
                  </a:ext>
                </a:extLst>
              </a:tr>
              <a:tr h="275907">
                <a:tc>
                  <a:txBody>
                    <a:bodyPr/>
                    <a:lstStyle/>
                    <a:p>
                      <a:r>
                        <a:rPr lang="en-US" sz="1400" dirty="0"/>
                        <a:t>12:10 p.m.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Canadian Centre for Caregiving Excellence Presentation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Janeiro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36928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12:25 p.m.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Scott Aitchison, MP,  Conservative Shadow Minister for Housing and Diversity and Inclusion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Ann Bilodeau</a:t>
                      </a:r>
                      <a:endParaRPr lang="en-CA" sz="1400" dirty="0"/>
                    </a:p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33527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12:45 p.m.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Chris </a:t>
                      </a:r>
                      <a:r>
                        <a:rPr lang="en-US" sz="1400" dirty="0" err="1"/>
                        <a:t>Bittle</a:t>
                      </a:r>
                      <a:r>
                        <a:rPr lang="en-US" sz="1400" dirty="0"/>
                        <a:t>, MP, Liberal Parliamentary Secretary to the Minister of Housing, Infrastructure and Communities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Lino Fera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74998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/>
                        <a:t>1:05 p.m.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Open Discussion &amp; Wrap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Gary Gladstone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59412"/>
                  </a:ext>
                </a:extLst>
              </a:tr>
              <a:tr h="291973">
                <a:tc>
                  <a:txBody>
                    <a:bodyPr/>
                    <a:lstStyle/>
                    <a:p>
                      <a:r>
                        <a:rPr lang="en-CA" sz="1400" dirty="0"/>
                        <a:t>1:45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Leave for Question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7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D3FF05B-BD0B-4D9E-84A1-0E63AE92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Intentional Community Consortium</a:t>
            </a:r>
            <a:endParaRPr lang="en-CA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24E8EC8-4F94-4FD3-A963-27A76B7F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r>
              <a:rPr lang="en-US" sz="2000"/>
              <a:t>Founded in 2017</a:t>
            </a:r>
          </a:p>
          <a:p>
            <a:r>
              <a:rPr lang="en-US" sz="2000"/>
              <a:t>Registered not-for-profit, 2022</a:t>
            </a:r>
          </a:p>
          <a:p>
            <a:r>
              <a:rPr lang="en-US" sz="2000"/>
              <a:t>Representing charities and not-for-profit organizations, </a:t>
            </a:r>
            <a:r>
              <a:rPr lang="en-US" sz="2000" b="0" i="0">
                <a:effectLst/>
                <a:latin typeface="museo-slab"/>
              </a:rPr>
              <a:t>working to solve the housing crisis for those with diverse abilities across Canada</a:t>
            </a:r>
            <a:endParaRPr lang="en-US" sz="2000"/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3E7A9-2FDC-647B-1F90-6FBFA8398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5" r="-1" b="6576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1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9A56C-A814-85BA-4FB0-73E4F77A6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36C8B8-0578-012B-611F-5B79E4A6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33039"/>
            <a:ext cx="10018713" cy="867792"/>
          </a:xfrm>
        </p:spPr>
        <p:txBody>
          <a:bodyPr/>
          <a:lstStyle/>
          <a:p>
            <a:r>
              <a:rPr lang="en-US" dirty="0"/>
              <a:t>Intentional Community Consortium</a:t>
            </a:r>
            <a:endParaRPr lang="en-CA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44A327-C82C-D2CA-03D9-2F2BB044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12054"/>
            <a:ext cx="10018713" cy="584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Mission</a:t>
            </a:r>
          </a:p>
          <a:p>
            <a:pPr marL="0" indent="0">
              <a:buNone/>
            </a:pPr>
            <a:r>
              <a:rPr lang="en-US" dirty="0"/>
              <a:t>Affect change by applying shared learning and networking from our member organizations to:</a:t>
            </a:r>
          </a:p>
          <a:p>
            <a:pPr lvl="1"/>
            <a:r>
              <a:rPr lang="en-US" dirty="0"/>
              <a:t>Expand affordable housing projects for mixed use.</a:t>
            </a:r>
          </a:p>
          <a:p>
            <a:pPr lvl="1"/>
            <a:r>
              <a:rPr lang="en-US" dirty="0"/>
              <a:t>Combine the strength of our member organizations to create hundreds of housing units throughout Canada with a preference for multi-unit projects of 20-units or more.</a:t>
            </a:r>
          </a:p>
          <a:p>
            <a:pPr lvl="1"/>
            <a:r>
              <a:rPr lang="en-US" dirty="0"/>
              <a:t>Advocate as a consortium to all levels of government.</a:t>
            </a:r>
          </a:p>
          <a:p>
            <a:pPr lvl="1"/>
            <a:r>
              <a:rPr lang="en-US" dirty="0"/>
              <a:t>Share tools and information through partnerships and member engagement.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1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B509-DAEF-4A27-9E67-728B5248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627"/>
          </a:xfrm>
        </p:spPr>
        <p:txBody>
          <a:bodyPr>
            <a:normAutofit/>
          </a:bodyPr>
          <a:lstStyle/>
          <a:p>
            <a:r>
              <a:rPr lang="en-US" dirty="0"/>
              <a:t>Our Member Organizations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E06F91-F20E-ED39-08C7-649E33BDA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40" y="951345"/>
            <a:ext cx="7141996" cy="5603589"/>
          </a:xfrm>
        </p:spPr>
      </p:pic>
    </p:spTree>
    <p:extLst>
      <p:ext uri="{BB962C8B-B14F-4D97-AF65-F5344CB8AC3E}">
        <p14:creationId xmlns:p14="http://schemas.microsoft.com/office/powerpoint/2010/main" val="261400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1E06-6142-44B0-B9FA-F09467E9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Officers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70D31C-AD51-4808-813B-0BC91C15A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651657"/>
              </p:ext>
            </p:extLst>
          </p:nvPr>
        </p:nvGraphicFramePr>
        <p:xfrm>
          <a:off x="1484313" y="2667000"/>
          <a:ext cx="100187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0">
                  <a:extLst>
                    <a:ext uri="{9D8B030D-6E8A-4147-A177-3AD203B41FA5}">
                      <a16:colId xmlns:a16="http://schemas.microsoft.com/office/drawing/2014/main" val="1884795546"/>
                    </a:ext>
                  </a:extLst>
                </a:gridCol>
                <a:gridCol w="3339570">
                  <a:extLst>
                    <a:ext uri="{9D8B030D-6E8A-4147-A177-3AD203B41FA5}">
                      <a16:colId xmlns:a16="http://schemas.microsoft.com/office/drawing/2014/main" val="468452247"/>
                    </a:ext>
                  </a:extLst>
                </a:gridCol>
                <a:gridCol w="3339570">
                  <a:extLst>
                    <a:ext uri="{9D8B030D-6E8A-4147-A177-3AD203B41FA5}">
                      <a16:colId xmlns:a16="http://schemas.microsoft.com/office/drawing/2014/main" val="30619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1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Gary Gladstone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Reena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2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David Petkau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Vice-Chair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Christian Horizons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9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Patricia Franks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 / Treasurer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CAFFI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9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 Bilodeau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at Large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KW Habilitation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22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Lino A. Fera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at Large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Cribwolf</a:t>
                      </a:r>
                      <a:r>
                        <a:rPr lang="en-US" dirty="0"/>
                        <a:t> Foundation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602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4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5788-A6DE-4AD9-AF26-76824792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Ask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FED0-D9D1-421E-BAF5-8D453F85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24109"/>
            <a:ext cx="10018713" cy="3767091"/>
          </a:xfrm>
        </p:spPr>
        <p:txBody>
          <a:bodyPr>
            <a:normAutofit fontScale="85000" lnSpcReduction="10000"/>
          </a:bodyPr>
          <a:lstStyle/>
          <a:p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as a human right – Canada signatory to UN </a:t>
            </a:r>
            <a:r>
              <a:rPr lang="en-US" sz="3200" b="1" i="0" dirty="0">
                <a:solidFill>
                  <a:srgbClr val="7177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Convention on the Rights of Persons with Disabilities </a:t>
            </a:r>
            <a:r>
              <a:rPr lang="en-C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CA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investments through co-investment fund reflect updated costs as inflation, financing, and other market forces add costs particularly for deeply affordable supportive housing development.</a:t>
            </a:r>
          </a:p>
          <a:p>
            <a:r>
              <a:rPr lang="en-CA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dedicated pathway for deeply affordable and supportive housing like ICC, that will generate secondary benefits to the community including reduced health costs, and related social and policing supports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239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8E2D-EC64-4151-A224-148B6406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Provincial Ask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E84E-3644-4EB6-97DB-B3C1A228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Provincial investment in housing for individuals with developmental disabilities by earmarking 10% of the National Housing Strategy funding to this critical need, and requiring municipalities to commit accordingly.</a:t>
            </a:r>
          </a:p>
          <a:p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local agencies serving those with developmental disabilities to quickly build more housing.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434668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A9CB873B1B74AABAB4E19BE28C939" ma:contentTypeVersion="18" ma:contentTypeDescription="Create a new document." ma:contentTypeScope="" ma:versionID="28d9dfe280f60ccd13618e08ce78a33d">
  <xsd:schema xmlns:xsd="http://www.w3.org/2001/XMLSchema" xmlns:xs="http://www.w3.org/2001/XMLSchema" xmlns:p="http://schemas.microsoft.com/office/2006/metadata/properties" xmlns:ns2="1cd9afbc-b889-4801-89cd-6f7bbe8b05ad" xmlns:ns3="78451480-d303-4af3-8b24-6ae11757ab1b" targetNamespace="http://schemas.microsoft.com/office/2006/metadata/properties" ma:root="true" ma:fieldsID="f9c562ad52ffe1982b7e2a724dad3aec" ns2:_="" ns3:_="">
    <xsd:import namespace="1cd9afbc-b889-4801-89cd-6f7bbe8b05ad"/>
    <xsd:import namespace="78451480-d303-4af3-8b24-6ae11757a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9afbc-b889-4801-89cd-6f7bbe8b0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dbce4b-8139-4d4e-b1d3-f9ecd9269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51480-d303-4af3-8b24-6ae11757a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df5e6d-f22a-42da-ac65-40be97713872}" ma:internalName="TaxCatchAll" ma:showField="CatchAllData" ma:web="78451480-d303-4af3-8b24-6ae11757ab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d9afbc-b889-4801-89cd-6f7bbe8b05ad">
      <Terms xmlns="http://schemas.microsoft.com/office/infopath/2007/PartnerControls"/>
    </lcf76f155ced4ddcb4097134ff3c332f>
    <TaxCatchAll xmlns="78451480-d303-4af3-8b24-6ae11757ab1b" xsi:nil="true"/>
  </documentManagement>
</p:properties>
</file>

<file path=customXml/itemProps1.xml><?xml version="1.0" encoding="utf-8"?>
<ds:datastoreItem xmlns:ds="http://schemas.openxmlformats.org/officeDocument/2006/customXml" ds:itemID="{67DA774A-0DB6-47E0-BB23-8EF08BA5E931}"/>
</file>

<file path=customXml/itemProps2.xml><?xml version="1.0" encoding="utf-8"?>
<ds:datastoreItem xmlns:ds="http://schemas.openxmlformats.org/officeDocument/2006/customXml" ds:itemID="{0FDBA7F6-384E-4DE8-8910-673CC98C0A26}"/>
</file>

<file path=customXml/itemProps3.xml><?xml version="1.0" encoding="utf-8"?>
<ds:datastoreItem xmlns:ds="http://schemas.openxmlformats.org/officeDocument/2006/customXml" ds:itemID="{FC072DD7-C23E-4DAD-826D-C491FEC2D1EF}"/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901</Words>
  <Application>Microsoft Office PowerPoint</Application>
  <PresentationFormat>Widescreen</PresentationFormat>
  <Paragraphs>121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Corbel</vt:lpstr>
      <vt:lpstr>museo-slab</vt:lpstr>
      <vt:lpstr>Office Theme</vt:lpstr>
      <vt:lpstr>Parallax</vt:lpstr>
      <vt:lpstr>PowerPoint Presentation</vt:lpstr>
      <vt:lpstr>Intentional Community Consortium</vt:lpstr>
      <vt:lpstr>Agenda</vt:lpstr>
      <vt:lpstr>Intentional Community Consortium</vt:lpstr>
      <vt:lpstr>Intentional Community Consortium</vt:lpstr>
      <vt:lpstr>Our Member Organizations</vt:lpstr>
      <vt:lpstr>Officers</vt:lpstr>
      <vt:lpstr>Federal Ask</vt:lpstr>
      <vt:lpstr>Provincial Ask</vt:lpstr>
      <vt:lpstr>Municipal Ask</vt:lpstr>
      <vt:lpstr>Points to Ponder</vt:lpstr>
      <vt:lpstr>Points to Ponder</vt:lpstr>
      <vt:lpstr>Jeremy Tessier</vt:lpstr>
      <vt:lpstr>Bonita Zarrillo, MP</vt:lpstr>
      <vt:lpstr>Mike Morrice, MP</vt:lpstr>
      <vt:lpstr>Scott Aitchison, MP</vt:lpstr>
      <vt:lpstr>Chris Bittle, 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Gladstone</dc:creator>
  <cp:lastModifiedBy>Gary Gladstone</cp:lastModifiedBy>
  <cp:revision>15</cp:revision>
  <dcterms:created xsi:type="dcterms:W3CDTF">2023-03-18T19:30:21Z</dcterms:created>
  <dcterms:modified xsi:type="dcterms:W3CDTF">2024-03-14T16:34:05Z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0x010100909A9CB873B1B74AABAB4E19BE28C939</vt:lpwstr>
  </property>
</Properties>
</file>